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4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0" y="0"/>
            <a:ext cx="3595688" cy="359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2457772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D2EF0B-6F22-4920-BA4B-19A320697A0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16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6C1A19-706F-4682-AC17-F9F63589301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207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7813" y="128588"/>
            <a:ext cx="2055812" cy="5994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8213" cy="5994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E1C5C1-31A1-4CE1-B4F0-58A9FF86A80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2127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730A0D-9E55-4B48-99AD-3A73143BEBD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160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859E0B-7495-4908-8141-D80D60F710D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001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C7CFCB-6B28-4FC3-B29A-C13EACE75E7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98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905000" y="-1127125"/>
            <a:ext cx="2665413" cy="5367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22813" y="-1127125"/>
            <a:ext cx="2665412" cy="5367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A6553B-EC2A-4964-B093-CC2E28FC0BF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147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1BFF66-D4AF-4135-AB3E-1C45DEEFACF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967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47B9B9-ABCB-43A6-AB82-00B8CDA3313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675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C4C6AE-3C01-4187-ACC1-895E032D065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54241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FCA543-B44C-47D7-A2E1-FD0BF5945BC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497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0463AE1-F296-4FE7-B179-8ED0B65D4C9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1560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812322-2A95-48C2-A3CD-57C4B0F7A6D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39633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3B2E79-AB6B-48D7-AA17-C96690E4109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4773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018213" y="-1127125"/>
            <a:ext cx="1370012" cy="53673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05000" y="-1127125"/>
            <a:ext cx="3960813" cy="53673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CDB280-B825-4335-ABFC-59362898843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724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FBD343-DA38-4C9B-8418-4CE0FB7B665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743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EA1B3C-A6AA-47EC-ACE8-5C612406FFB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38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F74E40-AC6E-4F44-88B1-6421CE13920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506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14752D-C658-4ECF-BA80-B41761A43AA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246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A04655-A8DF-41B5-9C6C-21A65E13CFE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14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859849-CEB9-4BCD-9EB5-701DB011CF2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93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703071-7634-4B22-BD1C-E9F790AE2AA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451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64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s-E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2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F451522F-DB23-42C8-8906-30D67DB5DE57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1023938" y="573088"/>
            <a:ext cx="130492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292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0" hangingPunct="0">
              <a:lnSpc>
                <a:spcPct val="98000"/>
              </a:lnSpc>
              <a:spcBef>
                <a:spcPts val="1000"/>
              </a:spcBef>
            </a:pPr>
            <a:fld id="{1EFE68D6-7C60-4ACF-BBA2-2B829E8B8C23}" type="slidenum">
              <a:rPr lang="es-ES" sz="1600">
                <a:latin typeface="SMMedium" charset="0"/>
              </a:rPr>
              <a:pPr algn="ctr" eaLnBrk="0" hangingPunct="0">
                <a:lnSpc>
                  <a:spcPct val="98000"/>
                </a:lnSpc>
                <a:spcBef>
                  <a:spcPts val="1000"/>
                </a:spcBef>
              </a:pPr>
              <a:t>‹Nº›</a:t>
            </a:fld>
            <a:endParaRPr lang="es-ES" sz="1600">
              <a:latin typeface="SMMedium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944563"/>
            <a:ext cx="51022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-1127125"/>
            <a:ext cx="5483225" cy="536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1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s-E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s-E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0EC7EF94-F981-4787-A4C6-052672B5027D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912813" y="142875"/>
            <a:ext cx="538162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336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0" hangingPunct="0">
              <a:lnSpc>
                <a:spcPct val="98000"/>
              </a:lnSpc>
              <a:spcBef>
                <a:spcPts val="2750"/>
              </a:spcBef>
            </a:pPr>
            <a:r>
              <a:rPr lang="es-ES" sz="4400">
                <a:latin typeface="SMMedium" charset="0"/>
              </a:rPr>
              <a:t>7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92475" y="146050"/>
            <a:ext cx="21780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55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0" hangingPunct="0">
              <a:lnSpc>
                <a:spcPct val="98000"/>
              </a:lnSpc>
              <a:spcBef>
                <a:spcPts val="1500"/>
              </a:spcBef>
            </a:pPr>
            <a:r>
              <a:rPr lang="es-ES" sz="2400">
                <a:latin typeface="SMMedium" charset="0"/>
              </a:rPr>
              <a:t>Inecuaciones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215188" y="246063"/>
            <a:ext cx="1798637" cy="60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0" hangingPunct="0">
              <a:lnSpc>
                <a:spcPct val="98000"/>
              </a:lnSpc>
              <a:spcBef>
                <a:spcPts val="813"/>
              </a:spcBef>
            </a:pPr>
            <a:r>
              <a:rPr lang="es-ES" sz="1300">
                <a:latin typeface="SMMedium" charset="0"/>
              </a:rPr>
              <a:t>Matemáticas</a:t>
            </a:r>
          </a:p>
          <a:p>
            <a:pPr algn="ctr" eaLnBrk="0" hangingPunct="0">
              <a:lnSpc>
                <a:spcPct val="98000"/>
              </a:lnSpc>
              <a:spcBef>
                <a:spcPts val="875"/>
              </a:spcBef>
            </a:pPr>
            <a:r>
              <a:rPr lang="es-ES" sz="1400">
                <a:latin typeface="SMMedium" charset="0"/>
              </a:rPr>
              <a:t>4.º ESO / opción B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lnSpc>
          <a:spcPct val="97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lnSpc>
          <a:spcPct val="97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SMMedium" charset="0"/>
          <a:cs typeface="Arial Unicode MS" charset="0"/>
        </a:defRPr>
      </a:lvl2pPr>
      <a:lvl3pPr marL="1143000" indent="-228600" algn="l" defTabSz="449263" rtl="0" eaLnBrk="0" fontAlgn="base" hangingPunct="0">
        <a:lnSpc>
          <a:spcPct val="97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SMMedium" charset="0"/>
          <a:cs typeface="Arial Unicode MS" charset="0"/>
        </a:defRPr>
      </a:lvl3pPr>
      <a:lvl4pPr marL="1600200" indent="-228600" algn="l" defTabSz="449263" rtl="0" eaLnBrk="0" fontAlgn="base" hangingPunct="0">
        <a:lnSpc>
          <a:spcPct val="97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SMMedium" charset="0"/>
          <a:cs typeface="Arial Unicode MS" charset="0"/>
        </a:defRPr>
      </a:lvl4pPr>
      <a:lvl5pPr marL="2057400" indent="-228600" algn="l" defTabSz="449263" rtl="0" eaLnBrk="0" fontAlgn="base" hangingPunct="0">
        <a:lnSpc>
          <a:spcPct val="97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SMMedium" charset="0"/>
          <a:cs typeface="Arial Unicode MS" charset="0"/>
        </a:defRPr>
      </a:lvl5pPr>
      <a:lvl6pPr marL="2514600" indent="-228600" algn="l" defTabSz="449263" rtl="0" eaLnBrk="0" fontAlgn="base" hangingPunct="0">
        <a:lnSpc>
          <a:spcPct val="97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SMMedium" charset="0"/>
          <a:cs typeface="Arial Unicode MS" charset="0"/>
        </a:defRPr>
      </a:lvl6pPr>
      <a:lvl7pPr marL="2971800" indent="-228600" algn="l" defTabSz="449263" rtl="0" eaLnBrk="0" fontAlgn="base" hangingPunct="0">
        <a:lnSpc>
          <a:spcPct val="97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SMMedium" charset="0"/>
          <a:cs typeface="Arial Unicode MS" charset="0"/>
        </a:defRPr>
      </a:lvl7pPr>
      <a:lvl8pPr marL="3429000" indent="-228600" algn="l" defTabSz="449263" rtl="0" eaLnBrk="0" fontAlgn="base" hangingPunct="0">
        <a:lnSpc>
          <a:spcPct val="97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SMMedium" charset="0"/>
          <a:cs typeface="Arial Unicode MS" charset="0"/>
        </a:defRPr>
      </a:lvl8pPr>
      <a:lvl9pPr marL="3886200" indent="-228600" algn="l" defTabSz="449263" rtl="0" eaLnBrk="0" fontAlgn="base" hangingPunct="0">
        <a:lnSpc>
          <a:spcPct val="97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SMMedium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7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Times New Roman" pitchFamily="16" charset="0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Times New Roman" pitchFamily="16" charset="0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Times New Roman" pitchFamily="16" charset="0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Times New Roman" pitchFamily="16" charset="0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Times New Roman" pitchFamily="16" charset="0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Times New Roman" pitchFamily="16" charset="0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Times New Roman" pitchFamily="16" charset="0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jpeg"/><Relationship Id="rId5" Type="http://schemas.openxmlformats.org/officeDocument/2006/relationships/image" Target="../media/image17.e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0.emf"/><Relationship Id="rId5" Type="http://schemas.openxmlformats.org/officeDocument/2006/relationships/image" Target="../media/image7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90600" y="1430338"/>
            <a:ext cx="7399338" cy="677862"/>
          </a:xfrm>
          <a:prstGeom prst="rect">
            <a:avLst/>
          </a:prstGeom>
          <a:solidFill>
            <a:srgbClr val="FFFFCC"/>
          </a:solidFill>
          <a:ln w="2844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4440" rIns="90000" bIns="46800" anchor="ctr">
            <a:spAutoFit/>
          </a:bodyPr>
          <a:lstStyle/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000">
                <a:solidFill>
                  <a:srgbClr val="000000"/>
                </a:solidFill>
                <a:latin typeface="Times New Roman" pitchFamily="16" charset="0"/>
              </a:rPr>
              <a:t>Dados dos números reales a y b, se  pueden dar solamente una de estas</a:t>
            </a:r>
          </a:p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000">
                <a:solidFill>
                  <a:srgbClr val="000000"/>
                </a:solidFill>
                <a:latin typeface="Times New Roman" pitchFamily="16" charset="0"/>
              </a:rPr>
              <a:t>tres posibilidades: a &gt; b, a = b ó a &lt; b.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854325"/>
            <a:ext cx="2249488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263" y="2982913"/>
            <a:ext cx="2238375" cy="115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3024188"/>
            <a:ext cx="2241550" cy="111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30288" y="4491038"/>
            <a:ext cx="708025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eaLnBrk="0" hangingPunct="0"/>
            <a:r>
              <a:rPr lang="es-ES" sz="2000">
                <a:latin typeface="Times New Roman" pitchFamily="16" charset="0"/>
              </a:rPr>
              <a:t>6 &gt; 5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12738" y="4937125"/>
            <a:ext cx="21494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eaLnBrk="0" hangingPunct="0"/>
            <a:r>
              <a:rPr lang="es-ES" sz="2000">
                <a:latin typeface="Times New Roman" pitchFamily="16" charset="0"/>
              </a:rPr>
              <a:t>Es una desigualdad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322763" y="4476750"/>
            <a:ext cx="70802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eaLnBrk="0" hangingPunct="0"/>
            <a:r>
              <a:rPr lang="es-ES" sz="2000">
                <a:latin typeface="Times New Roman" pitchFamily="16" charset="0"/>
              </a:rPr>
              <a:t>5 = 5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773488" y="4937125"/>
            <a:ext cx="18097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eaLnBrk="0" hangingPunct="0"/>
            <a:r>
              <a:rPr lang="es-ES" sz="2000">
                <a:latin typeface="Times New Roman" pitchFamily="16" charset="0"/>
              </a:rPr>
              <a:t>Es una igualdad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423150" y="4433888"/>
            <a:ext cx="708025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eaLnBrk="0" hangingPunct="0"/>
            <a:r>
              <a:rPr lang="es-ES" sz="2000">
                <a:latin typeface="Times New Roman" pitchFamily="16" charset="0"/>
              </a:rPr>
              <a:t>3 &lt; 5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705600" y="4937125"/>
            <a:ext cx="21494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eaLnBrk="0" hangingPunct="0"/>
            <a:r>
              <a:rPr lang="es-ES" sz="2000">
                <a:latin typeface="Times New Roman" pitchFamily="16" charset="0"/>
              </a:rPr>
              <a:t>Es una desigualdad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63513" y="652463"/>
            <a:ext cx="8816975" cy="322262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0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r>
              <a:rPr lang="es-ES" sz="1600"/>
              <a:t>1. El orden en los números reales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286000" y="163513"/>
            <a:ext cx="4899025" cy="490537"/>
          </a:xfrm>
          <a:prstGeom prst="rect">
            <a:avLst/>
          </a:prstGeom>
          <a:solidFill>
            <a:srgbClr val="FFE1E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endParaRPr lang="es-ES" sz="900" dirty="0"/>
          </a:p>
          <a:p>
            <a:pPr algn="ctr"/>
            <a:r>
              <a:rPr lang="es-ES" sz="1400" dirty="0" smtClean="0"/>
              <a:t>TEMA:. </a:t>
            </a:r>
            <a:r>
              <a:rPr lang="es-ES" sz="1400" dirty="0"/>
              <a:t>INECUACIONES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0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3" dur="5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6" dur="5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274638" y="2870200"/>
          <a:ext cx="2243137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r:id="rId4" imgW="242220600" imgH="244382760" progId="">
                  <p:embed/>
                </p:oleObj>
              </mc:Choice>
              <mc:Fallback>
                <p:oleObj r:id="rId4" imgW="242220600" imgH="24438276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2870200"/>
                        <a:ext cx="2243137" cy="6651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88" y="3695700"/>
            <a:ext cx="7361237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235075" y="5880100"/>
            <a:ext cx="7404100" cy="395288"/>
          </a:xfrm>
          <a:prstGeom prst="rect">
            <a:avLst/>
          </a:prstGeom>
          <a:solidFill>
            <a:srgbClr val="FFFFCC"/>
          </a:solidFill>
          <a:ln w="936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eaLnBrk="0" hangingPunct="0"/>
            <a:r>
              <a:rPr lang="es-ES" sz="2000">
                <a:latin typeface="Times New Roman" pitchFamily="16" charset="0"/>
              </a:rPr>
              <a:t>Solución: x &lt; –3 y x </a:t>
            </a:r>
            <a:r>
              <a:rPr lang="es-ES" sz="2000">
                <a:latin typeface="Symbol" pitchFamily="16" charset="2"/>
              </a:rPr>
              <a:t></a:t>
            </a:r>
            <a:r>
              <a:rPr lang="es-ES" sz="2000">
                <a:latin typeface="Times New Roman" pitchFamily="16" charset="0"/>
              </a:rPr>
              <a:t> 4, es decir, los intervalos (– </a:t>
            </a:r>
            <a:r>
              <a:rPr lang="es-ES" sz="2000">
                <a:latin typeface="Symbol" pitchFamily="16" charset="2"/>
              </a:rPr>
              <a:t></a:t>
            </a:r>
            <a:r>
              <a:rPr lang="es-ES" sz="2000">
                <a:latin typeface="Times New Roman" pitchFamily="16" charset="0"/>
              </a:rPr>
              <a:t>, –3) y [4, + </a:t>
            </a:r>
            <a:r>
              <a:rPr lang="es-ES" sz="2000">
                <a:latin typeface="Symbol" pitchFamily="16" charset="2"/>
              </a:rPr>
              <a:t></a:t>
            </a:r>
            <a:r>
              <a:rPr lang="es-ES" sz="2000">
                <a:latin typeface="Times New Roman" pitchFamily="16" charset="0"/>
              </a:rPr>
              <a:t>)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63513" y="652463"/>
            <a:ext cx="8816975" cy="322262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0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r>
              <a:rPr lang="es-ES" sz="1600"/>
              <a:t>10. Resolución de inecuaciones racionales por factorización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63513" y="163513"/>
            <a:ext cx="2122487" cy="490537"/>
          </a:xfrm>
          <a:prstGeom prst="rect">
            <a:avLst/>
          </a:prstGeom>
          <a:solidFill>
            <a:srgbClr val="FFCC99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endParaRPr lang="es-ES" sz="900"/>
          </a:p>
          <a:p>
            <a:pPr algn="ctr"/>
            <a:r>
              <a:rPr lang="es-ES" sz="1200"/>
              <a:t>MATEMÁTICAS 4 ESO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286000" y="163513"/>
            <a:ext cx="4899025" cy="490537"/>
          </a:xfrm>
          <a:prstGeom prst="rect">
            <a:avLst/>
          </a:prstGeom>
          <a:solidFill>
            <a:srgbClr val="FFE1E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endParaRPr lang="es-ES" sz="900"/>
          </a:p>
          <a:p>
            <a:pPr algn="ctr"/>
            <a:r>
              <a:rPr lang="es-ES" sz="1400"/>
              <a:t>TEMA 5. INECUACIONES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7185025" y="163513"/>
            <a:ext cx="1795463" cy="490537"/>
          </a:xfrm>
          <a:prstGeom prst="rect">
            <a:avLst/>
          </a:prstGeom>
          <a:solidFill>
            <a:srgbClr val="0000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endParaRPr lang="es-ES" sz="900">
              <a:solidFill>
                <a:srgbClr val="FFFFFF"/>
              </a:solidFill>
            </a:endParaRPr>
          </a:p>
          <a:p>
            <a:pPr algn="ctr"/>
            <a:r>
              <a:rPr lang="es-ES" sz="1400">
                <a:solidFill>
                  <a:srgbClr val="FFFFFF"/>
                </a:solidFill>
              </a:rPr>
              <a:t>Javier Fernández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39750" y="1239838"/>
            <a:ext cx="8459788" cy="1639887"/>
          </a:xfrm>
          <a:prstGeom prst="rect">
            <a:avLst/>
          </a:prstGeom>
          <a:solidFill>
            <a:srgbClr val="FFFFCC"/>
          </a:solidFill>
          <a:ln w="936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7840" rIns="90000" bIns="45000"/>
          <a:lstStyle>
            <a:lvl1pPr marL="377825" indent="-376238">
              <a:tabLst>
                <a:tab pos="377825" algn="l"/>
                <a:tab pos="825500" algn="l"/>
                <a:tab pos="1274763" algn="l"/>
                <a:tab pos="1724025" algn="l"/>
                <a:tab pos="2173288" algn="l"/>
                <a:tab pos="2622550" algn="l"/>
                <a:tab pos="3071813" algn="l"/>
                <a:tab pos="3521075" algn="l"/>
                <a:tab pos="3970338" algn="l"/>
                <a:tab pos="4419600" algn="l"/>
                <a:tab pos="4868863" algn="l"/>
                <a:tab pos="5318125" algn="l"/>
                <a:tab pos="5767388" algn="l"/>
                <a:tab pos="6216650" algn="l"/>
                <a:tab pos="6665913" algn="l"/>
                <a:tab pos="7115175" algn="l"/>
                <a:tab pos="7564438" algn="l"/>
                <a:tab pos="8013700" algn="l"/>
                <a:tab pos="8462963" algn="l"/>
                <a:tab pos="8912225" algn="l"/>
                <a:tab pos="93614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377825" algn="l"/>
                <a:tab pos="825500" algn="l"/>
                <a:tab pos="1274763" algn="l"/>
                <a:tab pos="1724025" algn="l"/>
                <a:tab pos="2173288" algn="l"/>
                <a:tab pos="2622550" algn="l"/>
                <a:tab pos="3071813" algn="l"/>
                <a:tab pos="3521075" algn="l"/>
                <a:tab pos="3970338" algn="l"/>
                <a:tab pos="4419600" algn="l"/>
                <a:tab pos="4868863" algn="l"/>
                <a:tab pos="5318125" algn="l"/>
                <a:tab pos="5767388" algn="l"/>
                <a:tab pos="6216650" algn="l"/>
                <a:tab pos="6665913" algn="l"/>
                <a:tab pos="7115175" algn="l"/>
                <a:tab pos="7564438" algn="l"/>
                <a:tab pos="8013700" algn="l"/>
                <a:tab pos="8462963" algn="l"/>
                <a:tab pos="8912225" algn="l"/>
                <a:tab pos="93614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377825" algn="l"/>
                <a:tab pos="825500" algn="l"/>
                <a:tab pos="1274763" algn="l"/>
                <a:tab pos="1724025" algn="l"/>
                <a:tab pos="2173288" algn="l"/>
                <a:tab pos="2622550" algn="l"/>
                <a:tab pos="3071813" algn="l"/>
                <a:tab pos="3521075" algn="l"/>
                <a:tab pos="3970338" algn="l"/>
                <a:tab pos="4419600" algn="l"/>
                <a:tab pos="4868863" algn="l"/>
                <a:tab pos="5318125" algn="l"/>
                <a:tab pos="5767388" algn="l"/>
                <a:tab pos="6216650" algn="l"/>
                <a:tab pos="6665913" algn="l"/>
                <a:tab pos="7115175" algn="l"/>
                <a:tab pos="7564438" algn="l"/>
                <a:tab pos="8013700" algn="l"/>
                <a:tab pos="8462963" algn="l"/>
                <a:tab pos="8912225" algn="l"/>
                <a:tab pos="93614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377825" algn="l"/>
                <a:tab pos="825500" algn="l"/>
                <a:tab pos="1274763" algn="l"/>
                <a:tab pos="1724025" algn="l"/>
                <a:tab pos="2173288" algn="l"/>
                <a:tab pos="2622550" algn="l"/>
                <a:tab pos="3071813" algn="l"/>
                <a:tab pos="3521075" algn="l"/>
                <a:tab pos="3970338" algn="l"/>
                <a:tab pos="4419600" algn="l"/>
                <a:tab pos="4868863" algn="l"/>
                <a:tab pos="5318125" algn="l"/>
                <a:tab pos="5767388" algn="l"/>
                <a:tab pos="6216650" algn="l"/>
                <a:tab pos="6665913" algn="l"/>
                <a:tab pos="7115175" algn="l"/>
                <a:tab pos="7564438" algn="l"/>
                <a:tab pos="8013700" algn="l"/>
                <a:tab pos="8462963" algn="l"/>
                <a:tab pos="8912225" algn="l"/>
                <a:tab pos="93614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377825" algn="l"/>
                <a:tab pos="825500" algn="l"/>
                <a:tab pos="1274763" algn="l"/>
                <a:tab pos="1724025" algn="l"/>
                <a:tab pos="2173288" algn="l"/>
                <a:tab pos="2622550" algn="l"/>
                <a:tab pos="3071813" algn="l"/>
                <a:tab pos="3521075" algn="l"/>
                <a:tab pos="3970338" algn="l"/>
                <a:tab pos="4419600" algn="l"/>
                <a:tab pos="4868863" algn="l"/>
                <a:tab pos="5318125" algn="l"/>
                <a:tab pos="5767388" algn="l"/>
                <a:tab pos="6216650" algn="l"/>
                <a:tab pos="6665913" algn="l"/>
                <a:tab pos="7115175" algn="l"/>
                <a:tab pos="7564438" algn="l"/>
                <a:tab pos="8013700" algn="l"/>
                <a:tab pos="8462963" algn="l"/>
                <a:tab pos="8912225" algn="l"/>
                <a:tab pos="93614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77825" algn="l"/>
                <a:tab pos="825500" algn="l"/>
                <a:tab pos="1274763" algn="l"/>
                <a:tab pos="1724025" algn="l"/>
                <a:tab pos="2173288" algn="l"/>
                <a:tab pos="2622550" algn="l"/>
                <a:tab pos="3071813" algn="l"/>
                <a:tab pos="3521075" algn="l"/>
                <a:tab pos="3970338" algn="l"/>
                <a:tab pos="4419600" algn="l"/>
                <a:tab pos="4868863" algn="l"/>
                <a:tab pos="5318125" algn="l"/>
                <a:tab pos="5767388" algn="l"/>
                <a:tab pos="6216650" algn="l"/>
                <a:tab pos="6665913" algn="l"/>
                <a:tab pos="7115175" algn="l"/>
                <a:tab pos="7564438" algn="l"/>
                <a:tab pos="8013700" algn="l"/>
                <a:tab pos="8462963" algn="l"/>
                <a:tab pos="8912225" algn="l"/>
                <a:tab pos="93614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77825" algn="l"/>
                <a:tab pos="825500" algn="l"/>
                <a:tab pos="1274763" algn="l"/>
                <a:tab pos="1724025" algn="l"/>
                <a:tab pos="2173288" algn="l"/>
                <a:tab pos="2622550" algn="l"/>
                <a:tab pos="3071813" algn="l"/>
                <a:tab pos="3521075" algn="l"/>
                <a:tab pos="3970338" algn="l"/>
                <a:tab pos="4419600" algn="l"/>
                <a:tab pos="4868863" algn="l"/>
                <a:tab pos="5318125" algn="l"/>
                <a:tab pos="5767388" algn="l"/>
                <a:tab pos="6216650" algn="l"/>
                <a:tab pos="6665913" algn="l"/>
                <a:tab pos="7115175" algn="l"/>
                <a:tab pos="7564438" algn="l"/>
                <a:tab pos="8013700" algn="l"/>
                <a:tab pos="8462963" algn="l"/>
                <a:tab pos="8912225" algn="l"/>
                <a:tab pos="93614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77825" algn="l"/>
                <a:tab pos="825500" algn="l"/>
                <a:tab pos="1274763" algn="l"/>
                <a:tab pos="1724025" algn="l"/>
                <a:tab pos="2173288" algn="l"/>
                <a:tab pos="2622550" algn="l"/>
                <a:tab pos="3071813" algn="l"/>
                <a:tab pos="3521075" algn="l"/>
                <a:tab pos="3970338" algn="l"/>
                <a:tab pos="4419600" algn="l"/>
                <a:tab pos="4868863" algn="l"/>
                <a:tab pos="5318125" algn="l"/>
                <a:tab pos="5767388" algn="l"/>
                <a:tab pos="6216650" algn="l"/>
                <a:tab pos="6665913" algn="l"/>
                <a:tab pos="7115175" algn="l"/>
                <a:tab pos="7564438" algn="l"/>
                <a:tab pos="8013700" algn="l"/>
                <a:tab pos="8462963" algn="l"/>
                <a:tab pos="8912225" algn="l"/>
                <a:tab pos="93614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77825" algn="l"/>
                <a:tab pos="825500" algn="l"/>
                <a:tab pos="1274763" algn="l"/>
                <a:tab pos="1724025" algn="l"/>
                <a:tab pos="2173288" algn="l"/>
                <a:tab pos="2622550" algn="l"/>
                <a:tab pos="3071813" algn="l"/>
                <a:tab pos="3521075" algn="l"/>
                <a:tab pos="3970338" algn="l"/>
                <a:tab pos="4419600" algn="l"/>
                <a:tab pos="4868863" algn="l"/>
                <a:tab pos="5318125" algn="l"/>
                <a:tab pos="5767388" algn="l"/>
                <a:tab pos="6216650" algn="l"/>
                <a:tab pos="6665913" algn="l"/>
                <a:tab pos="7115175" algn="l"/>
                <a:tab pos="7564438" algn="l"/>
                <a:tab pos="8013700" algn="l"/>
                <a:tab pos="8462963" algn="l"/>
                <a:tab pos="8912225" algn="l"/>
                <a:tab pos="936148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eaLnBrk="0" hangingPunct="0">
              <a:lnSpc>
                <a:spcPct val="83000"/>
              </a:lnSpc>
              <a:buFont typeface="Times New Roman" pitchFamily="16" charset="0"/>
              <a:buChar char="•"/>
            </a:pPr>
            <a:r>
              <a:rPr lang="es-ES" sz="2000">
                <a:latin typeface="Times New Roman" pitchFamily="16" charset="0"/>
              </a:rPr>
              <a:t>Para resolverlas primero se transforma en una inecuación en la que un miembro es 0.</a:t>
            </a:r>
          </a:p>
          <a:p>
            <a:pPr eaLnBrk="0" hangingPunct="0">
              <a:lnSpc>
                <a:spcPct val="83000"/>
              </a:lnSpc>
              <a:buFont typeface="Times New Roman" pitchFamily="16" charset="0"/>
              <a:buChar char="•"/>
            </a:pPr>
            <a:r>
              <a:rPr lang="es-ES" sz="2000">
                <a:latin typeface="Times New Roman" pitchFamily="16" charset="0"/>
              </a:rPr>
              <a:t>Después se factorizan los polinomios resultantes y se estudia el signo del miembro no nulo que dependerá del signo de los factores.</a:t>
            </a:r>
          </a:p>
          <a:p>
            <a:pPr eaLnBrk="0" hangingPunct="0">
              <a:lnSpc>
                <a:spcPct val="83000"/>
              </a:lnSpc>
              <a:buFont typeface="Times New Roman" pitchFamily="16" charset="0"/>
              <a:buChar char="•"/>
            </a:pPr>
            <a:r>
              <a:rPr lang="es-ES" sz="2000">
                <a:latin typeface="Times New Roman" pitchFamily="16" charset="0"/>
              </a:rPr>
              <a:t>Los valores que anulan al denominador no son soluciones porque no es posible la división por 0.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5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4414838"/>
            <a:ext cx="2439987" cy="183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525" y="4414838"/>
            <a:ext cx="244792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79488" y="3419475"/>
            <a:ext cx="7121525" cy="6429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964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0" hangingPunct="0">
              <a:lnSpc>
                <a:spcPct val="83000"/>
              </a:lnSpc>
            </a:pPr>
            <a:r>
              <a:rPr lang="es-ES" sz="2000">
                <a:latin typeface="Times New Roman" pitchFamily="16" charset="0"/>
              </a:rPr>
              <a:t>La recta x – y + 1 = 0 divide al plano en las tres regiones siguientes: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4406900"/>
            <a:ext cx="2474913" cy="186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63513" y="652463"/>
            <a:ext cx="8816975" cy="322262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0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r>
              <a:rPr lang="es-ES" sz="1600"/>
              <a:t>11. Inecuaciones con dos incógnitas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63513" y="163513"/>
            <a:ext cx="2122487" cy="490537"/>
          </a:xfrm>
          <a:prstGeom prst="rect">
            <a:avLst/>
          </a:prstGeom>
          <a:solidFill>
            <a:srgbClr val="FFCC99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endParaRPr lang="es-ES" sz="900"/>
          </a:p>
          <a:p>
            <a:pPr algn="ctr"/>
            <a:r>
              <a:rPr lang="es-ES" sz="1200"/>
              <a:t>MATEMÁTICAS 4 ESO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286000" y="163513"/>
            <a:ext cx="4899025" cy="490537"/>
          </a:xfrm>
          <a:prstGeom prst="rect">
            <a:avLst/>
          </a:prstGeom>
          <a:solidFill>
            <a:srgbClr val="FFE1E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endParaRPr lang="es-ES" sz="900"/>
          </a:p>
          <a:p>
            <a:pPr algn="ctr"/>
            <a:r>
              <a:rPr lang="es-ES" sz="1400"/>
              <a:t>TEMA 5. INECUACIONES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185025" y="163513"/>
            <a:ext cx="1795463" cy="490537"/>
          </a:xfrm>
          <a:prstGeom prst="rect">
            <a:avLst/>
          </a:prstGeom>
          <a:solidFill>
            <a:srgbClr val="0000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endParaRPr lang="es-ES" sz="900">
              <a:solidFill>
                <a:srgbClr val="FFFFFF"/>
              </a:solidFill>
            </a:endParaRPr>
          </a:p>
          <a:p>
            <a:pPr algn="ctr"/>
            <a:r>
              <a:rPr lang="es-ES" sz="1400">
                <a:solidFill>
                  <a:srgbClr val="FFFFFF"/>
                </a:solidFill>
              </a:rPr>
              <a:t>Javier Fernández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79388" y="1079500"/>
            <a:ext cx="8640762" cy="1781175"/>
          </a:xfrm>
          <a:prstGeom prst="rect">
            <a:avLst/>
          </a:prstGeom>
          <a:solidFill>
            <a:srgbClr val="FFFFCC"/>
          </a:solidFill>
          <a:ln w="936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eaLnBrk="0" hangingPunct="0">
              <a:buFont typeface="Symbol" pitchFamily="16" charset="2"/>
              <a:buChar char=""/>
            </a:pPr>
            <a:r>
              <a:rPr lang="es-ES" sz="2000">
                <a:latin typeface="Times New Roman" pitchFamily="16" charset="0"/>
              </a:rPr>
              <a:t>Toda recta ax + by + c = 0 divide al plano en tres regiones:</a:t>
            </a:r>
          </a:p>
          <a:p>
            <a:pPr eaLnBrk="0" hangingPunct="0">
              <a:buFont typeface="Symbol" pitchFamily="16" charset="2"/>
              <a:buChar char=""/>
            </a:pPr>
            <a:r>
              <a:rPr lang="es-ES" sz="2000">
                <a:latin typeface="Times New Roman" pitchFamily="16" charset="0"/>
              </a:rPr>
              <a:t>  El conjunto de puntos (x, y) del plano para los que ax + by + c = 0</a:t>
            </a:r>
          </a:p>
          <a:p>
            <a:pPr eaLnBrk="0" hangingPunct="0">
              <a:buFont typeface="Symbol" pitchFamily="16" charset="2"/>
              <a:buChar char=""/>
            </a:pPr>
            <a:r>
              <a:rPr lang="es-ES" sz="2000">
                <a:latin typeface="Times New Roman" pitchFamily="16" charset="0"/>
              </a:rPr>
              <a:t>  El conjunto de puntos (x, y) del plano para los que ax + by + c &gt; 0</a:t>
            </a:r>
          </a:p>
          <a:p>
            <a:pPr eaLnBrk="0" hangingPunct="0">
              <a:buFont typeface="Symbol" pitchFamily="16" charset="2"/>
              <a:buChar char=""/>
            </a:pPr>
            <a:r>
              <a:rPr lang="es-ES" sz="2000">
                <a:latin typeface="Times New Roman" pitchFamily="16" charset="0"/>
              </a:rPr>
              <a:t>  El conjunto de puntos (x, y) del plano para los que ax + by + c &lt; 0</a:t>
            </a:r>
          </a:p>
          <a:p>
            <a:pPr eaLnBrk="0" hangingPunct="0">
              <a:buFont typeface="Symbol" pitchFamily="16" charset="2"/>
              <a:buChar char=""/>
            </a:pPr>
            <a:r>
              <a:rPr lang="es-ES" sz="2000">
                <a:latin typeface="Times New Roman" pitchFamily="16" charset="0"/>
              </a:rPr>
              <a:t>A la parte del plano que es solución de una inecuación se le llama </a:t>
            </a:r>
            <a:r>
              <a:rPr lang="es-ES" sz="2000" b="1">
                <a:latin typeface="Times New Roman" pitchFamily="16" charset="0"/>
              </a:rPr>
              <a:t>región factible de la inecuación.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812925" y="5880100"/>
            <a:ext cx="124777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8040" rIns="90000" bIns="46800">
            <a:spAutoFit/>
          </a:bodyPr>
          <a:lstStyle/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400">
                <a:solidFill>
                  <a:srgbClr val="000000"/>
                </a:solidFill>
                <a:latin typeface="Times New Roman" pitchFamily="16" charset="0"/>
              </a:rPr>
              <a:t>3 </a:t>
            </a:r>
            <a:r>
              <a:rPr lang="es-ES" sz="2400">
                <a:solidFill>
                  <a:srgbClr val="000000"/>
                </a:solidFill>
                <a:latin typeface="Symbol" pitchFamily="16" charset="2"/>
              </a:rPr>
              <a:t></a:t>
            </a:r>
            <a:r>
              <a:rPr lang="es-ES" sz="2400">
                <a:solidFill>
                  <a:srgbClr val="000000"/>
                </a:solidFill>
                <a:latin typeface="Times New Roman" pitchFamily="16" charset="0"/>
              </a:rPr>
              <a:t> 5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981700" y="5764213"/>
            <a:ext cx="22987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8040" rIns="90000" bIns="46800">
            <a:spAutoFit/>
          </a:bodyPr>
          <a:lstStyle/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2400">
                <a:solidFill>
                  <a:srgbClr val="000000"/>
                </a:solidFill>
                <a:latin typeface="Times New Roman" pitchFamily="16" charset="0"/>
              </a:rPr>
              <a:t>3 + 7 </a:t>
            </a:r>
            <a:r>
              <a:rPr lang="es-ES" sz="2400">
                <a:solidFill>
                  <a:srgbClr val="000000"/>
                </a:solidFill>
                <a:latin typeface="Symbol" pitchFamily="16" charset="2"/>
              </a:rPr>
              <a:t></a:t>
            </a:r>
            <a:r>
              <a:rPr lang="es-ES" sz="2400">
                <a:solidFill>
                  <a:srgbClr val="000000"/>
                </a:solidFill>
                <a:latin typeface="Times New Roman" pitchFamily="16" charset="0"/>
              </a:rPr>
              <a:t>  5 + 7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3276600"/>
            <a:ext cx="4011612" cy="188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663" y="2659063"/>
            <a:ext cx="3829050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63513" y="652463"/>
            <a:ext cx="8816975" cy="322262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0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r>
              <a:rPr lang="es-ES" sz="1600"/>
              <a:t>2. Relación entre orden y suma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286000" y="163513"/>
            <a:ext cx="4899025" cy="490537"/>
          </a:xfrm>
          <a:prstGeom prst="rect">
            <a:avLst/>
          </a:prstGeom>
          <a:solidFill>
            <a:srgbClr val="FFE1E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endParaRPr lang="es-ES" sz="900"/>
          </a:p>
          <a:p>
            <a:pPr algn="ctr"/>
            <a:r>
              <a:rPr lang="es-ES" sz="1400"/>
              <a:t>TEMA 5. INECUACIONES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39750" y="1260475"/>
            <a:ext cx="8099425" cy="1116013"/>
          </a:xfrm>
          <a:prstGeom prst="rect">
            <a:avLst/>
          </a:prstGeom>
          <a:solidFill>
            <a:srgbClr val="FFFFCC"/>
          </a:solidFill>
          <a:ln w="360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8000" tIns="80640" rIns="108000" bIns="63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eaLnBrk="0" hangingPunct="0"/>
            <a:r>
              <a:rPr lang="es-ES" sz="2000">
                <a:latin typeface="Times New Roman" pitchFamily="16" charset="0"/>
              </a:rPr>
              <a:t>Si a los dos miembros de una desigualdad se les suma o resta un mismo número, se obtiene una desigualdad del mismo sentido.</a:t>
            </a:r>
          </a:p>
          <a:p>
            <a:pPr eaLnBrk="0" hangingPunct="0"/>
            <a:r>
              <a:rPr lang="es-ES" sz="2000">
                <a:latin typeface="Times New Roman" pitchFamily="16" charset="0"/>
              </a:rPr>
              <a:t>	</a:t>
            </a:r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3206750" y="1951038"/>
          <a:ext cx="217805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r:id="rId6" imgW="1263600" imgH="169200" progId="">
                  <p:embed/>
                </p:oleObj>
              </mc:Choice>
              <mc:Fallback>
                <p:oleObj r:id="rId6" imgW="1263600" imgH="16920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0" y="1951038"/>
                        <a:ext cx="2178050" cy="30956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 additive="repl"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0" dur="5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0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587875" y="3740150"/>
            <a:ext cx="4054475" cy="2640013"/>
          </a:xfrm>
          <a:prstGeom prst="rect">
            <a:avLst/>
          </a:prstGeom>
          <a:solidFill>
            <a:srgbClr val="FFFFCC"/>
          </a:solidFill>
          <a:ln w="936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17513" y="3740150"/>
            <a:ext cx="3506787" cy="2640013"/>
          </a:xfrm>
          <a:prstGeom prst="rect">
            <a:avLst/>
          </a:prstGeom>
          <a:solidFill>
            <a:srgbClr val="FFFFCC"/>
          </a:solidFill>
          <a:ln w="936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57238" y="5757863"/>
            <a:ext cx="3382962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eaLnBrk="0" hangingPunct="0"/>
            <a:r>
              <a:rPr lang="es-ES" sz="2000">
                <a:solidFill>
                  <a:srgbClr val="3333CC"/>
                </a:solidFill>
                <a:latin typeface="Times New Roman" pitchFamily="16" charset="0"/>
              </a:rPr>
              <a:t>La desigualdad se mantiene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286375" y="5757863"/>
            <a:ext cx="2994025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eaLnBrk="0" hangingPunct="0"/>
            <a:r>
              <a:rPr lang="es-ES" sz="2000">
                <a:solidFill>
                  <a:srgbClr val="3333CC"/>
                </a:solidFill>
                <a:latin typeface="Times New Roman" pitchFamily="16" charset="0"/>
              </a:rPr>
              <a:t>La desigualdad cambia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63513" y="652463"/>
            <a:ext cx="8816975" cy="322262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0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r>
              <a:rPr lang="es-ES" sz="1600"/>
              <a:t>3. Relación entre orden y producto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63513" y="163513"/>
            <a:ext cx="2122487" cy="490537"/>
          </a:xfrm>
          <a:prstGeom prst="rect">
            <a:avLst/>
          </a:prstGeom>
          <a:solidFill>
            <a:srgbClr val="FFCC99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endParaRPr lang="es-ES" sz="900"/>
          </a:p>
          <a:p>
            <a:pPr algn="ctr"/>
            <a:r>
              <a:rPr lang="es-ES" sz="1200"/>
              <a:t>MATEMÁTICAS 4 ESO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0" y="163513"/>
            <a:ext cx="4899025" cy="490537"/>
          </a:xfrm>
          <a:prstGeom prst="rect">
            <a:avLst/>
          </a:prstGeom>
          <a:solidFill>
            <a:srgbClr val="FFE1E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endParaRPr lang="es-ES" sz="900"/>
          </a:p>
          <a:p>
            <a:pPr algn="ctr"/>
            <a:r>
              <a:rPr lang="es-ES" sz="1400"/>
              <a:t>TEMA 5. INECUACIONES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185025" y="163513"/>
            <a:ext cx="1795463" cy="490537"/>
          </a:xfrm>
          <a:prstGeom prst="rect">
            <a:avLst/>
          </a:prstGeom>
          <a:solidFill>
            <a:srgbClr val="0000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endParaRPr lang="es-ES" sz="900">
              <a:solidFill>
                <a:srgbClr val="FFFFFF"/>
              </a:solidFill>
            </a:endParaRPr>
          </a:p>
          <a:p>
            <a:pPr algn="ctr"/>
            <a:r>
              <a:rPr lang="es-ES" sz="1400">
                <a:solidFill>
                  <a:srgbClr val="FFFFFF"/>
                </a:solidFill>
              </a:rPr>
              <a:t>Javier Fernández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79388" y="1079500"/>
            <a:ext cx="8820150" cy="1979613"/>
          </a:xfrm>
          <a:prstGeom prst="rect">
            <a:avLst/>
          </a:prstGeom>
          <a:solidFill>
            <a:srgbClr val="FFFFCC"/>
          </a:solidFill>
          <a:ln w="936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 marL="182562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eaLnBrk="0" hangingPunct="0">
              <a:buFont typeface="Times New Roman" pitchFamily="16" charset="0"/>
              <a:buChar char="•"/>
            </a:pPr>
            <a:r>
              <a:rPr lang="es-ES" sz="2000">
                <a:latin typeface="Times New Roman" pitchFamily="16" charset="0"/>
              </a:rPr>
              <a:t>Si los dos miembros de una desigualdad se multiplican o dividen por un mismo número distinto de cero, se obtiene otra desigualdad:</a:t>
            </a:r>
          </a:p>
          <a:p>
            <a:pPr lvl="2" indent="0" eaLnBrk="0" hangingPunct="0">
              <a:buFont typeface="Arial" charset="0"/>
              <a:buChar char="•"/>
            </a:pPr>
            <a:r>
              <a:rPr lang="es-ES" sz="2000">
                <a:latin typeface="Times New Roman" pitchFamily="16" charset="0"/>
              </a:rPr>
              <a:t> Del mismo sentido si el número es positivo.</a:t>
            </a:r>
          </a:p>
          <a:p>
            <a:pPr lvl="2" indent="0" eaLnBrk="0" hangingPunct="0">
              <a:buFont typeface="Arial" charset="0"/>
              <a:buChar char="•"/>
            </a:pPr>
            <a:r>
              <a:rPr lang="es-ES" sz="2000">
                <a:latin typeface="Times New Roman" pitchFamily="16" charset="0"/>
              </a:rPr>
              <a:t> De distinto sentido si el número es negativo.</a:t>
            </a:r>
          </a:p>
          <a:p>
            <a:pPr eaLnBrk="0" hangingPunct="0"/>
            <a:endParaRPr lang="es-ES" sz="2000">
              <a:latin typeface="Times New Roman" pitchFamily="16" charset="0"/>
            </a:endParaRPr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2308225" y="2339975"/>
          <a:ext cx="36306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r:id="rId4" imgW="2111400" imgH="379800" progId="">
                  <p:embed/>
                </p:oleObj>
              </mc:Choice>
              <mc:Fallback>
                <p:oleObj r:id="rId4" imgW="2111400" imgH="37980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225" y="2339975"/>
                        <a:ext cx="3630613" cy="5889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720725" y="4691063"/>
          <a:ext cx="265271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r:id="rId6" imgW="1142640" imgH="169200" progId="">
                  <p:embed/>
                </p:oleObj>
              </mc:Choice>
              <mc:Fallback>
                <p:oleObj r:id="rId6" imgW="1142640" imgH="16920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4691063"/>
                        <a:ext cx="2652713" cy="4206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5197475" y="3971925"/>
          <a:ext cx="29019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r:id="rId8" imgW="1466280" imgH="186120" progId="">
                  <p:embed/>
                </p:oleObj>
              </mc:Choice>
              <mc:Fallback>
                <p:oleObj r:id="rId8" imgW="1466280" imgH="18612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475" y="3971925"/>
                        <a:ext cx="2901950" cy="3476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5940425" y="4705350"/>
          <a:ext cx="1252538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r:id="rId10" imgW="690120" imgH="169200" progId="">
                  <p:embed/>
                </p:oleObj>
              </mc:Choice>
              <mc:Fallback>
                <p:oleObj r:id="rId10" imgW="690120" imgH="16920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4705350"/>
                        <a:ext cx="1252538" cy="3349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6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1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animBg="1"/>
      <p:bldP spid="61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1216025" y="3341688"/>
            <a:ext cx="749776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eaLnBrk="0" hangingPunct="0"/>
            <a:r>
              <a:rPr lang="es-ES" sz="2000" b="1">
                <a:solidFill>
                  <a:srgbClr val="3333CC"/>
                </a:solidFill>
                <a:latin typeface="Times New Roman" pitchFamily="16" charset="0"/>
              </a:rPr>
              <a:t>3x – 2 </a:t>
            </a:r>
            <a:r>
              <a:rPr lang="es-ES" sz="2000" b="1">
                <a:solidFill>
                  <a:srgbClr val="3333CC"/>
                </a:solidFill>
                <a:latin typeface="Symbol" pitchFamily="16" charset="2"/>
              </a:rPr>
              <a:t></a:t>
            </a:r>
            <a:r>
              <a:rPr lang="es-ES" sz="2000" b="1">
                <a:solidFill>
                  <a:srgbClr val="3333CC"/>
                </a:solidFill>
                <a:latin typeface="Times New Roman" pitchFamily="16" charset="0"/>
              </a:rPr>
              <a:t>x + 4 es una inecuación de primer grado con una incógnita 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63513" y="652463"/>
            <a:ext cx="8816975" cy="322262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0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r>
              <a:rPr lang="es-ES" sz="1600"/>
              <a:t>4. Inecuación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63513" y="163513"/>
            <a:ext cx="2122487" cy="490537"/>
          </a:xfrm>
          <a:prstGeom prst="rect">
            <a:avLst/>
          </a:prstGeom>
          <a:solidFill>
            <a:srgbClr val="FFCC99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endParaRPr lang="es-ES" sz="900"/>
          </a:p>
          <a:p>
            <a:pPr algn="ctr"/>
            <a:r>
              <a:rPr lang="es-ES" sz="1200"/>
              <a:t>MATEMÁTICAS 4 ESO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86000" y="163513"/>
            <a:ext cx="4899025" cy="490537"/>
          </a:xfrm>
          <a:prstGeom prst="rect">
            <a:avLst/>
          </a:prstGeom>
          <a:solidFill>
            <a:srgbClr val="FFE1E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endParaRPr lang="es-ES" sz="900"/>
          </a:p>
          <a:p>
            <a:pPr algn="ctr"/>
            <a:r>
              <a:rPr lang="es-ES" sz="1400"/>
              <a:t>TEMA 5. INECUACIONES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185025" y="163513"/>
            <a:ext cx="1795463" cy="490537"/>
          </a:xfrm>
          <a:prstGeom prst="rect">
            <a:avLst/>
          </a:prstGeom>
          <a:solidFill>
            <a:srgbClr val="0000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endParaRPr lang="es-ES" sz="900">
              <a:solidFill>
                <a:srgbClr val="FFFFFF"/>
              </a:solidFill>
            </a:endParaRPr>
          </a:p>
          <a:p>
            <a:pPr algn="ctr"/>
            <a:r>
              <a:rPr lang="es-ES" sz="1400">
                <a:solidFill>
                  <a:srgbClr val="FFFFFF"/>
                </a:solidFill>
              </a:rPr>
              <a:t>Javier Fernández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39750" y="1079500"/>
            <a:ext cx="8280400" cy="2063750"/>
          </a:xfrm>
          <a:prstGeom prst="rect">
            <a:avLst/>
          </a:prstGeom>
          <a:solidFill>
            <a:srgbClr val="FFFFCC"/>
          </a:solidFill>
          <a:ln w="936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 marL="371475" indent="-371475"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71475" algn="l"/>
                <a:tab pos="819150" algn="l"/>
                <a:tab pos="1268413" algn="l"/>
                <a:tab pos="1717675" algn="l"/>
                <a:tab pos="2166938" algn="l"/>
                <a:tab pos="2616200" algn="l"/>
                <a:tab pos="3065463" algn="l"/>
                <a:tab pos="3514725" algn="l"/>
                <a:tab pos="3963988" algn="l"/>
                <a:tab pos="4413250" algn="l"/>
                <a:tab pos="4862513" algn="l"/>
                <a:tab pos="5311775" algn="l"/>
                <a:tab pos="5761038" algn="l"/>
                <a:tab pos="6210300" algn="l"/>
                <a:tab pos="6659563" algn="l"/>
                <a:tab pos="7108825" algn="l"/>
                <a:tab pos="7558088" algn="l"/>
                <a:tab pos="8007350" algn="l"/>
                <a:tab pos="8456613" algn="l"/>
                <a:tab pos="8905875" algn="l"/>
                <a:tab pos="9355138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eaLnBrk="0" hangingPunct="0">
              <a:buFont typeface="Times New Roman" pitchFamily="16" charset="0"/>
              <a:buChar char="•"/>
            </a:pPr>
            <a:r>
              <a:rPr lang="es-ES" sz="2000">
                <a:latin typeface="Times New Roman" pitchFamily="16" charset="0"/>
              </a:rPr>
              <a:t>Una </a:t>
            </a:r>
            <a:r>
              <a:rPr lang="es-ES" sz="2000" b="1">
                <a:latin typeface="Times New Roman" pitchFamily="16" charset="0"/>
              </a:rPr>
              <a:t>inecuación </a:t>
            </a:r>
            <a:r>
              <a:rPr lang="es-ES" sz="2000">
                <a:latin typeface="Times New Roman" pitchFamily="16" charset="0"/>
              </a:rPr>
              <a:t>es una desigualdad entre letras y números, relacionados mediante operaciones aritméticas. Las letras se llaman incógnitas.</a:t>
            </a:r>
          </a:p>
          <a:p>
            <a:pPr eaLnBrk="0" hangingPunct="0">
              <a:buFont typeface="Times New Roman" pitchFamily="16" charset="0"/>
              <a:buChar char="•"/>
            </a:pPr>
            <a:r>
              <a:rPr lang="es-ES" sz="2000">
                <a:latin typeface="Times New Roman" pitchFamily="16" charset="0"/>
              </a:rPr>
              <a:t>Una </a:t>
            </a:r>
            <a:r>
              <a:rPr lang="es-ES" sz="2000" b="1">
                <a:latin typeface="Times New Roman" pitchFamily="16" charset="0"/>
              </a:rPr>
              <a:t>inecuación de primer grado</a:t>
            </a:r>
            <a:r>
              <a:rPr lang="es-ES" sz="2000">
                <a:latin typeface="Times New Roman" pitchFamily="16" charset="0"/>
              </a:rPr>
              <a:t> </a:t>
            </a:r>
            <a:r>
              <a:rPr lang="es-ES" sz="2000" b="1">
                <a:latin typeface="Times New Roman" pitchFamily="16" charset="0"/>
              </a:rPr>
              <a:t>con una incógnita</a:t>
            </a:r>
            <a:r>
              <a:rPr lang="es-ES" sz="2000">
                <a:latin typeface="Times New Roman" pitchFamily="16" charset="0"/>
              </a:rPr>
              <a:t> es una inecuación con una sola incógnita cuyo exponente es 1.</a:t>
            </a:r>
          </a:p>
          <a:p>
            <a:pPr eaLnBrk="0" hangingPunct="0">
              <a:buFont typeface="Times New Roman" pitchFamily="16" charset="0"/>
              <a:buChar char="•"/>
            </a:pPr>
            <a:r>
              <a:rPr lang="es-ES" sz="2000">
                <a:latin typeface="Times New Roman" pitchFamily="16" charset="0"/>
              </a:rPr>
              <a:t>Se llaman </a:t>
            </a:r>
            <a:r>
              <a:rPr lang="es-ES" sz="2000" b="1">
                <a:latin typeface="Times New Roman" pitchFamily="16" charset="0"/>
              </a:rPr>
              <a:t>soluciones </a:t>
            </a:r>
            <a:r>
              <a:rPr lang="es-ES" sz="2000">
                <a:latin typeface="Times New Roman" pitchFamily="16" charset="0"/>
              </a:rPr>
              <a:t>de una inecuación a los números tales que al sustituir la incógnita por ellos la desigualdad es cierta.</a:t>
            </a:r>
          </a:p>
          <a:p>
            <a:pPr eaLnBrk="0" hangingPunct="0">
              <a:buFont typeface="Times New Roman" pitchFamily="16" charset="0"/>
              <a:buChar char="•"/>
            </a:pPr>
            <a:r>
              <a:rPr lang="es-ES" sz="2000">
                <a:latin typeface="Times New Roman" pitchFamily="16" charset="0"/>
              </a:rPr>
              <a:t>Resolver una inecuación es hallar todas sus soluciones.</a:t>
            </a: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1439863" y="3960813"/>
          <a:ext cx="7210425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r:id="rId4" imgW="6115680" imgH="1077120" progId="">
                  <p:embed/>
                </p:oleObj>
              </mc:Choice>
              <mc:Fallback>
                <p:oleObj r:id="rId4" imgW="6115680" imgH="107712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3960813"/>
                        <a:ext cx="7210425" cy="16192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450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941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63" y="2157413"/>
            <a:ext cx="3252787" cy="325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63" y="2157413"/>
            <a:ext cx="3252787" cy="325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63" y="2157413"/>
            <a:ext cx="3252787" cy="325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63" y="2157413"/>
            <a:ext cx="3252787" cy="325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AutoShape 5"/>
          <p:cNvSpPr>
            <a:spLocks/>
          </p:cNvSpPr>
          <p:nvPr/>
        </p:nvSpPr>
        <p:spPr bwMode="auto">
          <a:xfrm>
            <a:off x="7186613" y="4464050"/>
            <a:ext cx="1630362" cy="785813"/>
          </a:xfrm>
          <a:prstGeom prst="borderCallout2">
            <a:avLst>
              <a:gd name="adj1" fmla="val 13690"/>
              <a:gd name="adj2" fmla="val -4671"/>
              <a:gd name="adj3" fmla="val 13690"/>
              <a:gd name="adj4" fmla="val -56810"/>
              <a:gd name="adj5" fmla="val -69287"/>
              <a:gd name="adj6" fmla="val -111037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40" rIns="90000" bIns="46800">
            <a:spAutoFit/>
          </a:bodyPr>
          <a:lstStyle/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600">
                <a:solidFill>
                  <a:srgbClr val="000000"/>
                </a:solidFill>
                <a:latin typeface="Times New Roman" pitchFamily="16" charset="0"/>
              </a:rPr>
              <a:t>Valores de x para</a:t>
            </a:r>
          </a:p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600">
                <a:solidFill>
                  <a:srgbClr val="000000"/>
                </a:solidFill>
                <a:latin typeface="Times New Roman" pitchFamily="16" charset="0"/>
              </a:rPr>
              <a:t>los que se cumple</a:t>
            </a:r>
          </a:p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600">
                <a:solidFill>
                  <a:srgbClr val="000000"/>
                </a:solidFill>
                <a:latin typeface="Times New Roman" pitchFamily="16" charset="0"/>
              </a:rPr>
              <a:t>x – 3 &gt; 0</a:t>
            </a:r>
          </a:p>
        </p:txBody>
      </p:sp>
      <p:sp>
        <p:nvSpPr>
          <p:cNvPr id="10246" name="AutoShape 6"/>
          <p:cNvSpPr>
            <a:spLocks/>
          </p:cNvSpPr>
          <p:nvPr/>
        </p:nvSpPr>
        <p:spPr bwMode="auto">
          <a:xfrm>
            <a:off x="5241925" y="5781675"/>
            <a:ext cx="3879850" cy="333375"/>
          </a:xfrm>
          <a:prstGeom prst="borderCallout2">
            <a:avLst>
              <a:gd name="adj1" fmla="val 13690"/>
              <a:gd name="adj2" fmla="val -4671"/>
              <a:gd name="adj3" fmla="val 13690"/>
              <a:gd name="adj4" fmla="val -19940"/>
              <a:gd name="adj5" fmla="val -504412"/>
              <a:gd name="adj6" fmla="val -29579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40" rIns="90000" bIns="46800">
            <a:spAutoFit/>
          </a:bodyPr>
          <a:lstStyle/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600">
                <a:solidFill>
                  <a:srgbClr val="000000"/>
                </a:solidFill>
                <a:latin typeface="Times New Roman" pitchFamily="16" charset="0"/>
              </a:rPr>
              <a:t>Valores de x para los que se cumple x – 3 = 0</a:t>
            </a:r>
          </a:p>
        </p:txBody>
      </p:sp>
      <p:sp>
        <p:nvSpPr>
          <p:cNvPr id="10247" name="AutoShape 7"/>
          <p:cNvSpPr>
            <a:spLocks/>
          </p:cNvSpPr>
          <p:nvPr/>
        </p:nvSpPr>
        <p:spPr bwMode="auto">
          <a:xfrm>
            <a:off x="692150" y="5702300"/>
            <a:ext cx="3879850" cy="333375"/>
          </a:xfrm>
          <a:prstGeom prst="borderCallout2">
            <a:avLst>
              <a:gd name="adj1" fmla="val 13690"/>
              <a:gd name="adj2" fmla="val 104671"/>
              <a:gd name="adj3" fmla="val 13690"/>
              <a:gd name="adj4" fmla="val 139204"/>
              <a:gd name="adj5" fmla="val -561569"/>
              <a:gd name="adj6" fmla="val 102338"/>
            </a:avLst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40" rIns="90000" bIns="46800">
            <a:spAutoFit/>
          </a:bodyPr>
          <a:lstStyle/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600">
                <a:solidFill>
                  <a:srgbClr val="000000"/>
                </a:solidFill>
                <a:latin typeface="Times New Roman" pitchFamily="16" charset="0"/>
              </a:rPr>
              <a:t>Valores de x para los que se cumple x – 3 &lt; 0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63513" y="652463"/>
            <a:ext cx="8816975" cy="322262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0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r>
              <a:rPr lang="es-ES" sz="1600"/>
              <a:t>7. Inecuaciones de primer grado. Interpretación geométrica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63513" y="163513"/>
            <a:ext cx="2122487" cy="490537"/>
          </a:xfrm>
          <a:prstGeom prst="rect">
            <a:avLst/>
          </a:prstGeom>
          <a:solidFill>
            <a:srgbClr val="FFCC99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endParaRPr lang="es-ES" sz="900"/>
          </a:p>
          <a:p>
            <a:pPr algn="ctr"/>
            <a:r>
              <a:rPr lang="es-ES" sz="1200"/>
              <a:t>MATEMÁTICAS 4 ESO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286000" y="163513"/>
            <a:ext cx="4899025" cy="490537"/>
          </a:xfrm>
          <a:prstGeom prst="rect">
            <a:avLst/>
          </a:prstGeom>
          <a:solidFill>
            <a:srgbClr val="FFE1E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endParaRPr lang="es-ES" sz="900"/>
          </a:p>
          <a:p>
            <a:pPr algn="ctr"/>
            <a:r>
              <a:rPr lang="es-ES" sz="1400"/>
              <a:t>TEMA 5. INECUACIONES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185025" y="163513"/>
            <a:ext cx="1795463" cy="490537"/>
          </a:xfrm>
          <a:prstGeom prst="rect">
            <a:avLst/>
          </a:prstGeom>
          <a:solidFill>
            <a:srgbClr val="0000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endParaRPr lang="es-ES" sz="900">
              <a:solidFill>
                <a:srgbClr val="FFFFFF"/>
              </a:solidFill>
            </a:endParaRPr>
          </a:p>
          <a:p>
            <a:pPr algn="ctr"/>
            <a:r>
              <a:rPr lang="es-ES" sz="1400">
                <a:solidFill>
                  <a:srgbClr val="FFFFFF"/>
                </a:solidFill>
              </a:rPr>
              <a:t>Javier Fernández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79388" y="1079500"/>
            <a:ext cx="8820150" cy="936625"/>
          </a:xfrm>
          <a:prstGeom prst="rect">
            <a:avLst/>
          </a:prstGeom>
          <a:solidFill>
            <a:srgbClr val="FFFFCC"/>
          </a:solidFill>
          <a:ln w="936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eaLnBrk="0" hangingPunct="0"/>
            <a:r>
              <a:rPr lang="es-ES" sz="2000">
                <a:latin typeface="Times New Roman" pitchFamily="16" charset="0"/>
              </a:rPr>
              <a:t>La inecuación x – 3 &lt; 0 se puede interpretar como la función y = x – 3 en un sistema de coordenadas cartesiano, y preguntarse para qué valores de x toma y valores negativos.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 additive="repl">
                                        <p:cTn id="12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 additive="repl">
                                        <p:cTn id="1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 additive="repl">
                                        <p:cTn id="2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 additive="repl">
                                        <p:cTn id="2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 additive="repl">
                                        <p:cTn id="3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 additive="repl">
                                        <p:cTn id="3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 additive="repl">
                                        <p:cTn id="4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8437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8" y="4433888"/>
            <a:ext cx="734377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71475" y="2697163"/>
            <a:ext cx="8489950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eaLnBrk="0" hangingPunct="0">
              <a:buFont typeface="Times New Roman" pitchFamily="16" charset="0"/>
              <a:buChar char="•"/>
            </a:pPr>
            <a:r>
              <a:rPr lang="es-ES" sz="2000">
                <a:latin typeface="Times New Roman" pitchFamily="16" charset="0"/>
              </a:rPr>
              <a:t>Para resolver x</a:t>
            </a:r>
            <a:r>
              <a:rPr lang="es-ES" sz="2000" baseline="30000">
                <a:latin typeface="Times New Roman" pitchFamily="16" charset="0"/>
              </a:rPr>
              <a:t>2</a:t>
            </a:r>
            <a:r>
              <a:rPr lang="es-ES" sz="2000">
                <a:latin typeface="Times New Roman" pitchFamily="16" charset="0"/>
              </a:rPr>
              <a:t> – 6x + 8 &gt; 0</a:t>
            </a:r>
          </a:p>
          <a:p>
            <a:pPr eaLnBrk="0" hangingPunct="0">
              <a:buFont typeface="Times New Roman" pitchFamily="16" charset="0"/>
              <a:buChar char="•"/>
            </a:pPr>
            <a:r>
              <a:rPr lang="es-ES" sz="2000">
                <a:latin typeface="Times New Roman" pitchFamily="16" charset="0"/>
              </a:rPr>
              <a:t> Resolvemos la ecuación x</a:t>
            </a:r>
            <a:r>
              <a:rPr lang="es-ES" sz="2000" baseline="30000">
                <a:latin typeface="Times New Roman" pitchFamily="16" charset="0"/>
              </a:rPr>
              <a:t>2</a:t>
            </a:r>
            <a:r>
              <a:rPr lang="es-ES" sz="2000">
                <a:latin typeface="Times New Roman" pitchFamily="16" charset="0"/>
              </a:rPr>
              <a:t> – 6x + 8 = 0. Se obtienen las soluciones x = 2, x = 4.</a:t>
            </a:r>
          </a:p>
          <a:p>
            <a:pPr eaLnBrk="0" hangingPunct="0">
              <a:buFont typeface="Times New Roman" pitchFamily="16" charset="0"/>
              <a:buChar char="•"/>
            </a:pPr>
            <a:r>
              <a:rPr lang="es-ES" sz="2000">
                <a:latin typeface="Times New Roman" pitchFamily="16" charset="0"/>
              </a:rPr>
              <a:t> Factorizamos el polinomio y obtenemos la inecuación equivalente</a:t>
            </a:r>
          </a:p>
          <a:p>
            <a:pPr eaLnBrk="0" hangingPunct="0">
              <a:buFont typeface="Times New Roman" pitchFamily="16" charset="0"/>
              <a:buChar char="•"/>
            </a:pPr>
            <a:r>
              <a:rPr lang="es-ES" sz="2000">
                <a:latin typeface="Times New Roman" pitchFamily="16" charset="0"/>
              </a:rPr>
              <a:t>                                                       (x – 2)(x – 4) &gt; 0</a:t>
            </a:r>
          </a:p>
          <a:p>
            <a:pPr eaLnBrk="0" hangingPunct="0">
              <a:buFont typeface="Times New Roman" pitchFamily="16" charset="0"/>
              <a:buChar char="•"/>
            </a:pPr>
            <a:r>
              <a:rPr lang="es-ES" sz="2000">
                <a:latin typeface="Times New Roman" pitchFamily="16" charset="0"/>
              </a:rPr>
              <a:t> Estudiamos el signo del producto a partir de los signos de los factores.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20725" y="6002338"/>
            <a:ext cx="7380288" cy="395287"/>
          </a:xfrm>
          <a:prstGeom prst="rect">
            <a:avLst/>
          </a:prstGeom>
          <a:solidFill>
            <a:srgbClr val="FFFFCC"/>
          </a:solidFill>
          <a:ln w="936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444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eaLnBrk="0" hangingPunct="0"/>
            <a:r>
              <a:rPr lang="es-ES" sz="2000">
                <a:latin typeface="Times New Roman" pitchFamily="16" charset="0"/>
              </a:rPr>
              <a:t>Solución: x &lt; 2 y x &gt; 4, es decir, los intervalos (– </a:t>
            </a:r>
            <a:r>
              <a:rPr lang="es-ES" sz="2000">
                <a:latin typeface="Symbol" pitchFamily="16" charset="2"/>
              </a:rPr>
              <a:t></a:t>
            </a:r>
            <a:r>
              <a:rPr lang="es-ES" sz="2000">
                <a:latin typeface="Times New Roman" pitchFamily="16" charset="0"/>
              </a:rPr>
              <a:t>, 2) y (4, + </a:t>
            </a:r>
            <a:r>
              <a:rPr lang="es-ES" sz="2000">
                <a:latin typeface="Symbol" pitchFamily="16" charset="2"/>
              </a:rPr>
              <a:t></a:t>
            </a:r>
            <a:r>
              <a:rPr lang="es-ES" sz="2000">
                <a:latin typeface="Times New Roman" pitchFamily="16" charset="0"/>
              </a:rPr>
              <a:t>)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63513" y="652463"/>
            <a:ext cx="8816975" cy="322262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904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r>
              <a:rPr lang="es-ES" sz="1600"/>
              <a:t>9. Resolución de inecuaciones por factorización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63513" y="163513"/>
            <a:ext cx="2122487" cy="490537"/>
          </a:xfrm>
          <a:prstGeom prst="rect">
            <a:avLst/>
          </a:prstGeom>
          <a:solidFill>
            <a:srgbClr val="FFCC99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endParaRPr lang="es-ES" sz="900"/>
          </a:p>
          <a:p>
            <a:pPr algn="ctr"/>
            <a:r>
              <a:rPr lang="es-ES" sz="1200"/>
              <a:t>MATEMÁTICAS 4 ESO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86000" y="163513"/>
            <a:ext cx="4899025" cy="490537"/>
          </a:xfrm>
          <a:prstGeom prst="rect">
            <a:avLst/>
          </a:prstGeom>
          <a:solidFill>
            <a:srgbClr val="FFE1E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endParaRPr lang="es-ES" sz="900"/>
          </a:p>
          <a:p>
            <a:pPr algn="ctr"/>
            <a:r>
              <a:rPr lang="es-ES" sz="1400"/>
              <a:t>TEMA 5. INECUACIONES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185025" y="163513"/>
            <a:ext cx="1795463" cy="490537"/>
          </a:xfrm>
          <a:prstGeom prst="rect">
            <a:avLst/>
          </a:prstGeom>
          <a:solidFill>
            <a:srgbClr val="0000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/>
            <a:endParaRPr lang="es-ES" sz="900">
              <a:solidFill>
                <a:srgbClr val="FFFFFF"/>
              </a:solidFill>
            </a:endParaRPr>
          </a:p>
          <a:p>
            <a:pPr algn="ctr"/>
            <a:r>
              <a:rPr lang="es-ES" sz="1400">
                <a:solidFill>
                  <a:srgbClr val="FFFFFF"/>
                </a:solidFill>
              </a:rPr>
              <a:t>Javier Fernández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44463" y="1079500"/>
            <a:ext cx="899953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79388" y="1079500"/>
            <a:ext cx="8820150" cy="1500188"/>
          </a:xfrm>
          <a:prstGeom prst="rect">
            <a:avLst/>
          </a:prstGeom>
          <a:solidFill>
            <a:srgbClr val="FFFFCC"/>
          </a:solidFill>
          <a:ln w="936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 marL="387350" indent="-387350"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7350" algn="l"/>
                <a:tab pos="835025" algn="l"/>
                <a:tab pos="1284288" algn="l"/>
                <a:tab pos="1733550" algn="l"/>
                <a:tab pos="2182813" algn="l"/>
                <a:tab pos="2632075" algn="l"/>
                <a:tab pos="3081338" algn="l"/>
                <a:tab pos="3530600" algn="l"/>
                <a:tab pos="3979863" algn="l"/>
                <a:tab pos="4429125" algn="l"/>
                <a:tab pos="4878388" algn="l"/>
                <a:tab pos="5327650" algn="l"/>
                <a:tab pos="5776913" algn="l"/>
                <a:tab pos="6226175" algn="l"/>
                <a:tab pos="6675438" algn="l"/>
                <a:tab pos="7124700" algn="l"/>
                <a:tab pos="7573963" algn="l"/>
                <a:tab pos="8023225" algn="l"/>
                <a:tab pos="8472488" algn="l"/>
                <a:tab pos="8921750" algn="l"/>
                <a:tab pos="9371013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eaLnBrk="0" hangingPunct="0">
              <a:buFont typeface="Times New Roman" pitchFamily="16" charset="0"/>
              <a:buChar char="•"/>
            </a:pPr>
            <a:r>
              <a:rPr lang="es-ES" sz="2000">
                <a:latin typeface="Times New Roman" pitchFamily="16" charset="0"/>
              </a:rPr>
              <a:t>La resolución algebraica de estas inecuaciones también se puede hacer por factorización, siguiendo los siguientes pasos:</a:t>
            </a:r>
          </a:p>
          <a:p>
            <a:pPr eaLnBrk="0" hangingPunct="0">
              <a:buFont typeface="Times New Roman" pitchFamily="16" charset="0"/>
              <a:buChar char="•"/>
            </a:pPr>
            <a:r>
              <a:rPr lang="es-ES" sz="2000">
                <a:latin typeface="Times New Roman" pitchFamily="16" charset="0"/>
              </a:rPr>
              <a:t>Primero se transforma en una inecuación en la que un miembro es 0.</a:t>
            </a:r>
          </a:p>
          <a:p>
            <a:pPr eaLnBrk="0" hangingPunct="0">
              <a:buFont typeface="Times New Roman" pitchFamily="16" charset="0"/>
              <a:buChar char="•"/>
            </a:pPr>
            <a:r>
              <a:rPr lang="es-ES" sz="2000">
                <a:latin typeface="Times New Roman" pitchFamily="16" charset="0"/>
              </a:rPr>
              <a:t>Después se factorizan los polinomios resultantes y se estudia el signo del miembro no nulo que dependerá del signo de los factores.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7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2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SMMedium"/>
        <a:ea typeface=""/>
        <a:cs typeface="Arial Unicode MS"/>
      </a:majorFont>
      <a:minorFont>
        <a:latin typeface="SMMedium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771</Words>
  <Application>Microsoft Office PowerPoint</Application>
  <PresentationFormat>Presentación en pantalla (4:3)</PresentationFormat>
  <Paragraphs>95</Paragraphs>
  <Slides>11</Slides>
  <Notes>8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Times New Roman</vt:lpstr>
      <vt:lpstr>Arial</vt:lpstr>
      <vt:lpstr>Arial Unicode MS</vt:lpstr>
      <vt:lpstr>SMMedium</vt:lpstr>
      <vt:lpstr>DejaVu Sans</vt:lpstr>
      <vt:lpstr>Symbol</vt:lpstr>
      <vt:lpstr>Tema de Office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números reales están ordenados</dc:title>
  <dc:creator>Javier Fernández</dc:creator>
  <cp:lastModifiedBy>MI EQUIPO</cp:lastModifiedBy>
  <cp:revision>21</cp:revision>
  <cp:lastPrinted>2006-08-21T14:40:05Z</cp:lastPrinted>
  <dcterms:created xsi:type="dcterms:W3CDTF">2003-12-02T18:33:44Z</dcterms:created>
  <dcterms:modified xsi:type="dcterms:W3CDTF">2013-11-20T21:48:02Z</dcterms:modified>
</cp:coreProperties>
</file>